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48041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31213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814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22112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0479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280197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127284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81647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81393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DCF6026-307A-42D0-87F0-E41E61649D36}" type="datetimeFigureOut">
              <a:rPr lang="es-CL" smtClean="0"/>
              <a:t>23-02-2021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41510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DCF6026-307A-42D0-87F0-E41E61649D36}" type="datetimeFigureOut">
              <a:rPr lang="es-CL" smtClean="0"/>
              <a:t>23-02-2021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16894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DCF6026-307A-42D0-87F0-E41E61649D36}" type="datetimeFigureOut">
              <a:rPr lang="es-CL" smtClean="0"/>
              <a:t>23-02-2021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77099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DCF6026-307A-42D0-87F0-E41E61649D36}" type="datetimeFigureOut">
              <a:rPr lang="es-CL" smtClean="0"/>
              <a:t>23-02-2021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346555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F6026-307A-42D0-87F0-E41E61649D36}" type="datetimeFigureOut">
              <a:rPr lang="es-CL" smtClean="0"/>
              <a:t>23-02-2021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147304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CF6026-307A-42D0-87F0-E41E61649D36}" type="datetimeFigureOut">
              <a:rPr lang="es-CL" smtClean="0"/>
              <a:t>23-02-2021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E617A8-B60E-44D9-9709-5C0CC03BB518}" type="slidenum">
              <a:rPr lang="es-CL" smtClean="0"/>
              <a:t>‹Nº›</a:t>
            </a:fld>
            <a:endParaRPr lang="es-CL"/>
          </a:p>
        </p:txBody>
      </p:sp>
    </p:spTree>
    <p:extLst>
      <p:ext uri="{BB962C8B-B14F-4D97-AF65-F5344CB8AC3E}">
        <p14:creationId xmlns:p14="http://schemas.microsoft.com/office/powerpoint/2010/main" val="116152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E617A8-B60E-44D9-9709-5C0CC03BB518}" type="slidenum">
              <a:rPr lang="es-CL" smtClean="0"/>
              <a:t>‹Nº›</a:t>
            </a:fld>
            <a:endParaRPr lang="es-CL"/>
          </a:p>
        </p:txBody>
      </p:sp>
      <p:sp>
        <p:nvSpPr>
          <p:cNvPr id="5" name="Date Placeholder 4"/>
          <p:cNvSpPr>
            <a:spLocks noGrp="1"/>
          </p:cNvSpPr>
          <p:nvPr>
            <p:ph type="dt" sz="half" idx="10"/>
          </p:nvPr>
        </p:nvSpPr>
        <p:spPr/>
        <p:txBody>
          <a:bodyPr/>
          <a:lstStyle/>
          <a:p>
            <a:fld id="{5DCF6026-307A-42D0-87F0-E41E61649D36}" type="datetimeFigureOut">
              <a:rPr lang="es-CL" smtClean="0"/>
              <a:t>23-02-2021</a:t>
            </a:fld>
            <a:endParaRPr lang="es-CL"/>
          </a:p>
        </p:txBody>
      </p:sp>
    </p:spTree>
    <p:extLst>
      <p:ext uri="{BB962C8B-B14F-4D97-AF65-F5344CB8AC3E}">
        <p14:creationId xmlns:p14="http://schemas.microsoft.com/office/powerpoint/2010/main" val="30163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CF6026-307A-42D0-87F0-E41E61649D36}" type="datetimeFigureOut">
              <a:rPr lang="es-CL" smtClean="0"/>
              <a:t>23-02-2021</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E617A8-B60E-44D9-9709-5C0CC03BB518}" type="slidenum">
              <a:rPr lang="es-CL" smtClean="0"/>
              <a:t>‹Nº›</a:t>
            </a:fld>
            <a:endParaRPr lang="es-CL"/>
          </a:p>
        </p:txBody>
      </p:sp>
    </p:spTree>
    <p:extLst>
      <p:ext uri="{BB962C8B-B14F-4D97-AF65-F5344CB8AC3E}">
        <p14:creationId xmlns:p14="http://schemas.microsoft.com/office/powerpoint/2010/main" val="15009224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igamosaprendiendo.mineduc.cl/wp-content/uploads/2020/09/Protocolo-CasoContagio-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3FB4B24-A8C4-48CD-A299-E65113837C52}"/>
              </a:ext>
            </a:extLst>
          </p:cNvPr>
          <p:cNvSpPr>
            <a:spLocks noGrp="1"/>
          </p:cNvSpPr>
          <p:nvPr>
            <p:ph type="ctrTitle"/>
          </p:nvPr>
        </p:nvSpPr>
        <p:spPr>
          <a:xfrm>
            <a:off x="1904233" y="2829614"/>
            <a:ext cx="7690104" cy="2623885"/>
          </a:xfrm>
        </p:spPr>
        <p:txBody>
          <a:bodyPr anchor="ctr">
            <a:normAutofit fontScale="90000"/>
          </a:bodyPr>
          <a:lstStyle/>
          <a:p>
            <a:pPr algn="ctr"/>
            <a:r>
              <a:rPr lang="es-MX" sz="6100" dirty="0">
                <a:solidFill>
                  <a:schemeClr val="tx1"/>
                </a:solidFill>
              </a:rPr>
              <a:t>PLAN RETORNO SEGURO </a:t>
            </a:r>
            <a:br>
              <a:rPr lang="es-MX" sz="6100" dirty="0">
                <a:solidFill>
                  <a:schemeClr val="tx1"/>
                </a:solidFill>
              </a:rPr>
            </a:br>
            <a:r>
              <a:rPr lang="es-MX" sz="6100" dirty="0">
                <a:solidFill>
                  <a:schemeClr val="tx1"/>
                </a:solidFill>
              </a:rPr>
              <a:t>2021</a:t>
            </a:r>
            <a:endParaRPr lang="es-CL" sz="6100" dirty="0">
              <a:solidFill>
                <a:schemeClr val="tx1"/>
              </a:solidFill>
            </a:endParaRPr>
          </a:p>
        </p:txBody>
      </p:sp>
      <p:pic>
        <p:nvPicPr>
          <p:cNvPr id="7" name="Imagen 6">
            <a:extLst>
              <a:ext uri="{FF2B5EF4-FFF2-40B4-BE49-F238E27FC236}">
                <a16:creationId xmlns:a16="http://schemas.microsoft.com/office/drawing/2014/main" id="{A0ADDB33-6732-41E3-A669-C51DBCBAA47C}"/>
              </a:ext>
            </a:extLst>
          </p:cNvPr>
          <p:cNvPicPr>
            <a:picLocks noChangeAspect="1"/>
          </p:cNvPicPr>
          <p:nvPr/>
        </p:nvPicPr>
        <p:blipFill>
          <a:blip r:embed="rId2"/>
          <a:stretch>
            <a:fillRect/>
          </a:stretch>
        </p:blipFill>
        <p:spPr>
          <a:xfrm>
            <a:off x="1162305" y="362381"/>
            <a:ext cx="1819434" cy="1497410"/>
          </a:xfrm>
          <a:prstGeom prst="rect">
            <a:avLst/>
          </a:prstGeom>
        </p:spPr>
      </p:pic>
    </p:spTree>
    <p:extLst>
      <p:ext uri="{BB962C8B-B14F-4D97-AF65-F5344CB8AC3E}">
        <p14:creationId xmlns:p14="http://schemas.microsoft.com/office/powerpoint/2010/main" val="340470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3A0AD-797A-4FEA-9A3A-2C5B9B01085C}"/>
              </a:ext>
            </a:extLst>
          </p:cNvPr>
          <p:cNvSpPr>
            <a:spLocks noGrp="1"/>
          </p:cNvSpPr>
          <p:nvPr>
            <p:ph type="title"/>
          </p:nvPr>
        </p:nvSpPr>
        <p:spPr>
          <a:xfrm>
            <a:off x="358675" y="110832"/>
            <a:ext cx="8596668" cy="1320800"/>
          </a:xfrm>
        </p:spPr>
        <p:txBody>
          <a:bodyPr>
            <a:normAutofit/>
          </a:bodyPr>
          <a:lstStyle/>
          <a:p>
            <a:r>
              <a:rPr lang="es-MX" dirty="0"/>
              <a:t>Protocolo de actuación ante sospecha o confirmación de casos </a:t>
            </a:r>
            <a:r>
              <a:rPr lang="es-MX" dirty="0" err="1"/>
              <a:t>covid</a:t>
            </a:r>
            <a:r>
              <a:rPr lang="es-MX" dirty="0"/>
              <a:t> 19</a:t>
            </a:r>
            <a:endParaRPr lang="es-CL" dirty="0"/>
          </a:p>
        </p:txBody>
      </p:sp>
      <p:sp>
        <p:nvSpPr>
          <p:cNvPr id="3" name="Marcador de contenido 2">
            <a:extLst>
              <a:ext uri="{FF2B5EF4-FFF2-40B4-BE49-F238E27FC236}">
                <a16:creationId xmlns:a16="http://schemas.microsoft.com/office/drawing/2014/main" id="{08C2B182-E9F1-47F7-93F0-B50D65A5A847}"/>
              </a:ext>
            </a:extLst>
          </p:cNvPr>
          <p:cNvSpPr>
            <a:spLocks noGrp="1"/>
          </p:cNvSpPr>
          <p:nvPr>
            <p:ph idx="1"/>
          </p:nvPr>
        </p:nvSpPr>
        <p:spPr>
          <a:xfrm>
            <a:off x="367130" y="1805925"/>
            <a:ext cx="10515600" cy="4603820"/>
          </a:xfrm>
        </p:spPr>
        <p:txBody>
          <a:bodyPr>
            <a:normAutofit lnSpcReduction="10000"/>
          </a:bodyPr>
          <a:lstStyle/>
          <a:p>
            <a:pPr marL="342900" lvl="0" indent="-342900" algn="just">
              <a:lnSpc>
                <a:spcPct val="107000"/>
              </a:lnSpc>
              <a:buFont typeface="Symbol" panose="05050102010706020507" pitchFamily="18" charset="2"/>
              <a:buChar char=""/>
            </a:pP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rPr>
              <a:t>El apoderado es el responsable principal de la toma de temperatura del estudiante antes del ingreso a clases.</a:t>
            </a:r>
            <a:endParaRPr lang="es-CL" sz="2400" dirty="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rPr>
              <a:t>Si al momen</a:t>
            </a:r>
            <a:r>
              <a:rPr lang="es-MX" sz="2400" dirty="0">
                <a:solidFill>
                  <a:schemeClr val="tx2">
                    <a:lumMod val="50000"/>
                  </a:schemeClr>
                </a:solidFill>
                <a:latin typeface="+mj-lt"/>
                <a:ea typeface="Calibri" panose="020F0502020204030204" pitchFamily="34" charset="0"/>
                <a:cs typeface="Times New Roman" panose="02020603050405020304" pitchFamily="18" charset="0"/>
              </a:rPr>
              <a:t>to de monitorear la temperatura, </a:t>
            </a:r>
            <a:r>
              <a:rPr lang="es-MX" sz="2400" dirty="0" smtClean="0">
                <a:solidFill>
                  <a:schemeClr val="tx2">
                    <a:lumMod val="50000"/>
                  </a:schemeClr>
                </a:solidFill>
                <a:latin typeface="+mj-lt"/>
                <a:ea typeface="Calibri" panose="020F0502020204030204" pitchFamily="34" charset="0"/>
                <a:cs typeface="Times New Roman" panose="02020603050405020304" pitchFamily="18" charset="0"/>
              </a:rPr>
              <a:t>ésta </a:t>
            </a:r>
            <a:r>
              <a:rPr lang="es-MX" sz="2400" dirty="0">
                <a:solidFill>
                  <a:schemeClr val="tx2">
                    <a:lumMod val="50000"/>
                  </a:schemeClr>
                </a:solidFill>
                <a:latin typeface="+mj-lt"/>
                <a:ea typeface="Calibri" panose="020F0502020204030204" pitchFamily="34" charset="0"/>
                <a:cs typeface="Times New Roman" panose="02020603050405020304" pitchFamily="18" charset="0"/>
              </a:rPr>
              <a:t>sobrepasa los 37,8°C será considerado sospechoso</a:t>
            </a: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rPr>
              <a:t> de COVID-19 y </a:t>
            </a:r>
            <a:r>
              <a:rPr lang="es-MX" sz="2400" b="1" dirty="0">
                <a:solidFill>
                  <a:schemeClr val="tx2">
                    <a:lumMod val="50000"/>
                  </a:schemeClr>
                </a:solidFill>
                <a:effectLst/>
                <a:latin typeface="+mj-lt"/>
                <a:ea typeface="Calibri" panose="020F0502020204030204" pitchFamily="34" charset="0"/>
                <a:cs typeface="Times New Roman" panose="02020603050405020304" pitchFamily="18" charset="0"/>
              </a:rPr>
              <a:t>no </a:t>
            </a:r>
            <a:r>
              <a:rPr lang="es-MX" sz="2400" b="1">
                <a:solidFill>
                  <a:schemeClr val="tx2">
                    <a:lumMod val="50000"/>
                  </a:schemeClr>
                </a:solidFill>
                <a:effectLst/>
                <a:latin typeface="+mj-lt"/>
                <a:ea typeface="Calibri" panose="020F0502020204030204" pitchFamily="34" charset="0"/>
                <a:cs typeface="Times New Roman" panose="02020603050405020304" pitchFamily="18" charset="0"/>
              </a:rPr>
              <a:t>se </a:t>
            </a:r>
            <a:r>
              <a:rPr lang="es-MX" sz="2400" b="1" smtClean="0">
                <a:solidFill>
                  <a:schemeClr val="tx2">
                    <a:lumMod val="50000"/>
                  </a:schemeClr>
                </a:solidFill>
                <a:effectLst/>
                <a:latin typeface="+mj-lt"/>
                <a:ea typeface="Calibri" panose="020F0502020204030204" pitchFamily="34" charset="0"/>
                <a:cs typeface="Times New Roman" panose="02020603050405020304" pitchFamily="18" charset="0"/>
              </a:rPr>
              <a:t>le permitirá </a:t>
            </a:r>
            <a:r>
              <a:rPr lang="es-MX" sz="2400" b="1" dirty="0">
                <a:solidFill>
                  <a:schemeClr val="tx2">
                    <a:lumMod val="50000"/>
                  </a:schemeClr>
                </a:solidFill>
                <a:effectLst/>
                <a:latin typeface="+mj-lt"/>
                <a:ea typeface="Calibri" panose="020F0502020204030204" pitchFamily="34" charset="0"/>
                <a:cs typeface="Times New Roman" panose="02020603050405020304" pitchFamily="18" charset="0"/>
              </a:rPr>
              <a:t>el ingreso.</a:t>
            </a:r>
            <a:endParaRPr lang="es-CL" sz="2400" b="1" dirty="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rPr>
              <a:t>De inmediato se tomará contacto con el apoderado para el retiro del estudiante.</a:t>
            </a:r>
          </a:p>
          <a:p>
            <a:pPr marL="342900" lvl="0" indent="-342900" algn="just">
              <a:lnSpc>
                <a:spcPct val="107000"/>
              </a:lnSpc>
              <a:buFont typeface="Symbol" panose="05050102010706020507" pitchFamily="18" charset="2"/>
              <a:buChar char=""/>
            </a:pPr>
            <a:r>
              <a:rPr lang="es-CL" sz="2400" dirty="0">
                <a:solidFill>
                  <a:schemeClr val="tx2">
                    <a:lumMod val="50000"/>
                  </a:schemeClr>
                </a:solidFill>
                <a:effectLst/>
                <a:latin typeface="+mj-lt"/>
                <a:ea typeface="Calibri" panose="020F0502020204030204" pitchFamily="34" charset="0"/>
                <a:cs typeface="Times New Roman" panose="02020603050405020304" pitchFamily="18" charset="0"/>
              </a:rPr>
              <a:t>Se actuará bajo las medidas propuestas por el</a:t>
            </a: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rPr>
              <a:t> protocolo MINSAL acerca del manejo de sospecha y confirmación. </a:t>
            </a:r>
          </a:p>
          <a:p>
            <a:pPr marL="342900" lvl="0" indent="-342900" algn="just">
              <a:lnSpc>
                <a:spcPct val="107000"/>
              </a:lnSpc>
              <a:buFont typeface="Symbol" panose="05050102010706020507" pitchFamily="18" charset="2"/>
              <a:buChar char=""/>
            </a:pPr>
            <a:r>
              <a:rPr lang="es-MX" sz="2400" dirty="0">
                <a:solidFill>
                  <a:schemeClr val="tx2">
                    <a:lumMod val="50000"/>
                  </a:schemeClr>
                </a:solidFill>
                <a:effectLst/>
                <a:latin typeface="+mj-lt"/>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https://sigamosaprendiendo.mineduc.cl/wp-content/uploads/2020/09/Protocolo-CasoContagio-1.pdf</a:t>
            </a:r>
            <a:endParaRPr lang="es-MX" sz="2400" dirty="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30841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90FD0-F4A5-4D75-98E8-D0E28DF24EA3}"/>
              </a:ext>
            </a:extLst>
          </p:cNvPr>
          <p:cNvSpPr>
            <a:spLocks noGrp="1"/>
          </p:cNvSpPr>
          <p:nvPr>
            <p:ph type="title"/>
          </p:nvPr>
        </p:nvSpPr>
        <p:spPr>
          <a:xfrm>
            <a:off x="677334" y="290938"/>
            <a:ext cx="8596668" cy="1320800"/>
          </a:xfrm>
        </p:spPr>
        <p:txBody>
          <a:bodyPr/>
          <a:lstStyle/>
          <a:p>
            <a:r>
              <a:rPr lang="es-MX" dirty="0"/>
              <a:t>Objetivo General </a:t>
            </a:r>
            <a:endParaRPr lang="es-CL" dirty="0"/>
          </a:p>
        </p:txBody>
      </p:sp>
      <p:sp>
        <p:nvSpPr>
          <p:cNvPr id="3" name="Marcador de contenido 2">
            <a:extLst>
              <a:ext uri="{FF2B5EF4-FFF2-40B4-BE49-F238E27FC236}">
                <a16:creationId xmlns:a16="http://schemas.microsoft.com/office/drawing/2014/main" id="{E9329636-2A75-46E5-A703-FD4206337388}"/>
              </a:ext>
            </a:extLst>
          </p:cNvPr>
          <p:cNvSpPr>
            <a:spLocks noGrp="1"/>
          </p:cNvSpPr>
          <p:nvPr>
            <p:ph idx="1"/>
          </p:nvPr>
        </p:nvSpPr>
        <p:spPr>
          <a:xfrm>
            <a:off x="552643" y="1611738"/>
            <a:ext cx="9034702" cy="3880773"/>
          </a:xfrm>
        </p:spPr>
        <p:txBody>
          <a:bodyPr>
            <a:normAutofit/>
          </a:bodyPr>
          <a:lstStyle/>
          <a:p>
            <a:pPr algn="just"/>
            <a:r>
              <a:rPr lang="es-MX" sz="2600" dirty="0">
                <a:solidFill>
                  <a:schemeClr val="tx2">
                    <a:lumMod val="50000"/>
                  </a:schemeClr>
                </a:solidFill>
              </a:rPr>
              <a:t>Implementar un plan de retorno seguro a clases presenciales, realizando los ajustes necesarios para asegurar la continuidad del proceso pedagógico de manera presencial y/o remota, tomando todas las medidas sanitarias pertinentes que permitan a los estudiantes, sus familias y funcionarios garantizar un ambiente de aprendizaje en condiciones seguras. </a:t>
            </a:r>
            <a:endParaRPr lang="es-CL" sz="2600" dirty="0">
              <a:solidFill>
                <a:schemeClr val="tx2">
                  <a:lumMod val="50000"/>
                </a:schemeClr>
              </a:solidFill>
            </a:endParaRPr>
          </a:p>
        </p:txBody>
      </p:sp>
    </p:spTree>
    <p:extLst>
      <p:ext uri="{BB962C8B-B14F-4D97-AF65-F5344CB8AC3E}">
        <p14:creationId xmlns:p14="http://schemas.microsoft.com/office/powerpoint/2010/main" val="293097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87D60-6633-4A44-AF3E-8A36EF085EFE}"/>
              </a:ext>
            </a:extLst>
          </p:cNvPr>
          <p:cNvSpPr>
            <a:spLocks noGrp="1"/>
          </p:cNvSpPr>
          <p:nvPr>
            <p:ph type="title"/>
          </p:nvPr>
        </p:nvSpPr>
        <p:spPr>
          <a:xfrm>
            <a:off x="677334" y="83124"/>
            <a:ext cx="8596668" cy="1320800"/>
          </a:xfrm>
        </p:spPr>
        <p:txBody>
          <a:bodyPr/>
          <a:lstStyle/>
          <a:p>
            <a:r>
              <a:rPr lang="es-MX" dirty="0"/>
              <a:t>Introducción </a:t>
            </a:r>
            <a:endParaRPr lang="es-CL" dirty="0"/>
          </a:p>
        </p:txBody>
      </p:sp>
      <p:sp>
        <p:nvSpPr>
          <p:cNvPr id="3" name="Marcador de contenido 2">
            <a:extLst>
              <a:ext uri="{FF2B5EF4-FFF2-40B4-BE49-F238E27FC236}">
                <a16:creationId xmlns:a16="http://schemas.microsoft.com/office/drawing/2014/main" id="{E5BF6451-07FE-44FF-BC84-70FE4C113B9A}"/>
              </a:ext>
            </a:extLst>
          </p:cNvPr>
          <p:cNvSpPr>
            <a:spLocks noGrp="1"/>
          </p:cNvSpPr>
          <p:nvPr>
            <p:ph idx="1"/>
          </p:nvPr>
        </p:nvSpPr>
        <p:spPr>
          <a:xfrm>
            <a:off x="677334" y="1371601"/>
            <a:ext cx="9076266" cy="4669762"/>
          </a:xfrm>
        </p:spPr>
        <p:txBody>
          <a:bodyPr>
            <a:noAutofit/>
          </a:bodyPr>
          <a:lstStyle/>
          <a:p>
            <a:pPr algn="just"/>
            <a:r>
              <a:rPr lang="es-MX" sz="2600" dirty="0">
                <a:solidFill>
                  <a:schemeClr val="tx2">
                    <a:lumMod val="50000"/>
                  </a:schemeClr>
                </a:solidFill>
              </a:rPr>
              <a:t>El Colegio Saltairam ha elaborado un plan de retorno seguro a clases en el contexto de esta crisis sanitaria. Dicho plan constituye un gran desafío para toda nuestra comunidad educativa, puesto que se debe preparar las condiciones necesarias para brindar un espacio seguro, protegido y así poder </a:t>
            </a:r>
            <a:r>
              <a:rPr lang="es-MX" sz="2600" dirty="0" smtClean="0">
                <a:solidFill>
                  <a:schemeClr val="tx2">
                    <a:lumMod val="50000"/>
                  </a:schemeClr>
                </a:solidFill>
              </a:rPr>
              <a:t>volver </a:t>
            </a:r>
            <a:r>
              <a:rPr lang="es-MX" sz="2600" dirty="0">
                <a:solidFill>
                  <a:schemeClr val="tx2">
                    <a:lumMod val="50000"/>
                  </a:schemeClr>
                </a:solidFill>
              </a:rPr>
              <a:t>nuevamente </a:t>
            </a:r>
            <a:r>
              <a:rPr lang="es-MX" sz="2600" dirty="0" smtClean="0">
                <a:solidFill>
                  <a:schemeClr val="tx2">
                    <a:lumMod val="50000"/>
                  </a:schemeClr>
                </a:solidFill>
              </a:rPr>
              <a:t>a una </a:t>
            </a:r>
            <a:r>
              <a:rPr lang="es-MX" sz="2600" dirty="0">
                <a:solidFill>
                  <a:schemeClr val="tx2">
                    <a:lumMod val="50000"/>
                  </a:schemeClr>
                </a:solidFill>
              </a:rPr>
              <a:t>educación presencial. </a:t>
            </a:r>
          </a:p>
          <a:p>
            <a:pPr algn="just"/>
            <a:r>
              <a:rPr lang="es-MX" sz="2600" dirty="0">
                <a:solidFill>
                  <a:schemeClr val="tx2">
                    <a:lumMod val="50000"/>
                  </a:schemeClr>
                </a:solidFill>
              </a:rPr>
              <a:t>Como consecuencia de la pandemia del COVID 19  y el aislamiento como medida de cuidado, hemos pensado nuestro colegio con nuevas formas de comunicación, aprender y compartir. Por tal motivo, se han elaborado una serie de planes que adecuan estos cambios. </a:t>
            </a:r>
            <a:endParaRPr lang="es-CL" sz="2600" dirty="0">
              <a:solidFill>
                <a:schemeClr val="tx2">
                  <a:lumMod val="50000"/>
                </a:schemeClr>
              </a:solidFill>
            </a:endParaRPr>
          </a:p>
        </p:txBody>
      </p:sp>
    </p:spTree>
    <p:extLst>
      <p:ext uri="{BB962C8B-B14F-4D97-AF65-F5344CB8AC3E}">
        <p14:creationId xmlns:p14="http://schemas.microsoft.com/office/powerpoint/2010/main" val="86146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F9084-DFBD-45EC-9A4B-EDA285FAABDB}"/>
              </a:ext>
            </a:extLst>
          </p:cNvPr>
          <p:cNvSpPr>
            <a:spLocks noGrp="1"/>
          </p:cNvSpPr>
          <p:nvPr>
            <p:ph type="title"/>
          </p:nvPr>
        </p:nvSpPr>
        <p:spPr>
          <a:xfrm>
            <a:off x="755070" y="107899"/>
            <a:ext cx="10515600" cy="880579"/>
          </a:xfrm>
        </p:spPr>
        <p:txBody>
          <a:bodyPr/>
          <a:lstStyle/>
          <a:p>
            <a:r>
              <a:rPr lang="es-MX" dirty="0"/>
              <a:t>Protocolo sala de clases </a:t>
            </a:r>
            <a:endParaRPr lang="es-CL" dirty="0"/>
          </a:p>
        </p:txBody>
      </p:sp>
      <p:sp>
        <p:nvSpPr>
          <p:cNvPr id="3" name="Marcador de contenido 2">
            <a:extLst>
              <a:ext uri="{FF2B5EF4-FFF2-40B4-BE49-F238E27FC236}">
                <a16:creationId xmlns:a16="http://schemas.microsoft.com/office/drawing/2014/main" id="{5DBA0E6B-FE72-430E-AF33-4A93E7B274B3}"/>
              </a:ext>
            </a:extLst>
          </p:cNvPr>
          <p:cNvSpPr>
            <a:spLocks noGrp="1"/>
          </p:cNvSpPr>
          <p:nvPr>
            <p:ph idx="1"/>
          </p:nvPr>
        </p:nvSpPr>
        <p:spPr>
          <a:xfrm>
            <a:off x="554182" y="1099318"/>
            <a:ext cx="10141527" cy="4758980"/>
          </a:xfrm>
        </p:spPr>
        <p:txBody>
          <a:bodyPr>
            <a:noAutofit/>
          </a:bodyPr>
          <a:lstStyle/>
          <a:p>
            <a:r>
              <a:rPr lang="es-MX" sz="2200" dirty="0">
                <a:solidFill>
                  <a:schemeClr val="tx2">
                    <a:lumMod val="50000"/>
                  </a:schemeClr>
                </a:solidFill>
              </a:rPr>
              <a:t>Los estudiantes deben permanecer en todo momento con su mascarilla. </a:t>
            </a:r>
          </a:p>
          <a:p>
            <a:r>
              <a:rPr lang="es-MX" sz="2200" dirty="0">
                <a:solidFill>
                  <a:schemeClr val="tx2">
                    <a:lumMod val="50000"/>
                  </a:schemeClr>
                </a:solidFill>
              </a:rPr>
              <a:t>Se mantendrá un distanciamiento mínimo de 1 metro entre estudiantes. </a:t>
            </a:r>
          </a:p>
          <a:p>
            <a:r>
              <a:rPr lang="es-MX" sz="2200" dirty="0">
                <a:solidFill>
                  <a:schemeClr val="tx2">
                    <a:lumMod val="50000"/>
                  </a:schemeClr>
                </a:solidFill>
              </a:rPr>
              <a:t>Evitar saludarse de manos o besos. </a:t>
            </a:r>
          </a:p>
          <a:p>
            <a:r>
              <a:rPr lang="es-MX" sz="2200" dirty="0" smtClean="0">
                <a:solidFill>
                  <a:schemeClr val="tx2">
                    <a:lumMod val="50000"/>
                  </a:schemeClr>
                </a:solidFill>
              </a:rPr>
              <a:t>Habrá un pediluvio para desinfectar el </a:t>
            </a:r>
            <a:r>
              <a:rPr lang="es-MX" sz="2200" dirty="0">
                <a:solidFill>
                  <a:schemeClr val="tx2">
                    <a:lumMod val="50000"/>
                  </a:schemeClr>
                </a:solidFill>
              </a:rPr>
              <a:t>calzado en la entrada del establecimiento y al subir las escaleras, </a:t>
            </a:r>
            <a:r>
              <a:rPr lang="es-MX" sz="2200" dirty="0" smtClean="0">
                <a:solidFill>
                  <a:schemeClr val="tx2">
                    <a:lumMod val="50000"/>
                  </a:schemeClr>
                </a:solidFill>
              </a:rPr>
              <a:t>antes </a:t>
            </a:r>
            <a:r>
              <a:rPr lang="es-MX" sz="2200" dirty="0">
                <a:solidFill>
                  <a:schemeClr val="tx2">
                    <a:lumMod val="50000"/>
                  </a:schemeClr>
                </a:solidFill>
              </a:rPr>
              <a:t>de ingresar a las salas de clases.</a:t>
            </a:r>
          </a:p>
          <a:p>
            <a:r>
              <a:rPr lang="es-MX" sz="2200" dirty="0">
                <a:solidFill>
                  <a:schemeClr val="tx2">
                    <a:lumMod val="50000"/>
                  </a:schemeClr>
                </a:solidFill>
              </a:rPr>
              <a:t>Desinfectar manos con alcohol gel antes de entrar a las salas. </a:t>
            </a:r>
          </a:p>
          <a:p>
            <a:r>
              <a:rPr lang="es-MX" sz="2200" dirty="0">
                <a:solidFill>
                  <a:schemeClr val="tx2">
                    <a:lumMod val="50000"/>
                  </a:schemeClr>
                </a:solidFill>
              </a:rPr>
              <a:t>Cada estudiante manipulará sus útiles escolares, </a:t>
            </a:r>
            <a:r>
              <a:rPr lang="es-MX" sz="2200" dirty="0" smtClean="0">
                <a:solidFill>
                  <a:schemeClr val="tx2">
                    <a:lumMod val="50000"/>
                  </a:schemeClr>
                </a:solidFill>
              </a:rPr>
              <a:t>evitando </a:t>
            </a:r>
            <a:r>
              <a:rPr lang="es-MX" sz="2200" dirty="0">
                <a:solidFill>
                  <a:schemeClr val="tx2">
                    <a:lumMod val="50000"/>
                  </a:schemeClr>
                </a:solidFill>
              </a:rPr>
              <a:t>el préstamo de </a:t>
            </a:r>
            <a:r>
              <a:rPr lang="es-MX" sz="2200" dirty="0" smtClean="0">
                <a:solidFill>
                  <a:schemeClr val="tx2">
                    <a:lumMod val="50000"/>
                  </a:schemeClr>
                </a:solidFill>
              </a:rPr>
              <a:t>éstos</a:t>
            </a:r>
            <a:r>
              <a:rPr lang="es-MX" sz="2200" dirty="0">
                <a:solidFill>
                  <a:schemeClr val="tx2">
                    <a:lumMod val="50000"/>
                  </a:schemeClr>
                </a:solidFill>
              </a:rPr>
              <a:t>.</a:t>
            </a:r>
          </a:p>
          <a:p>
            <a:r>
              <a:rPr lang="es-MX" sz="2200" dirty="0">
                <a:solidFill>
                  <a:schemeClr val="tx2">
                    <a:lumMod val="50000"/>
                  </a:schemeClr>
                </a:solidFill>
              </a:rPr>
              <a:t>Los </a:t>
            </a:r>
            <a:r>
              <a:rPr lang="es-MX" sz="2200" dirty="0" smtClean="0">
                <a:solidFill>
                  <a:schemeClr val="tx2">
                    <a:lumMod val="50000"/>
                  </a:schemeClr>
                </a:solidFill>
              </a:rPr>
              <a:t>puestos de los estudiantes estarán demarcados en cada sala, debiendo respetarse esta demarcación</a:t>
            </a:r>
            <a:r>
              <a:rPr lang="es-MX" sz="2200" dirty="0">
                <a:solidFill>
                  <a:schemeClr val="tx2">
                    <a:lumMod val="50000"/>
                  </a:schemeClr>
                </a:solidFill>
              </a:rPr>
              <a:t>. </a:t>
            </a:r>
          </a:p>
          <a:p>
            <a:r>
              <a:rPr lang="es-MX" sz="2200" dirty="0">
                <a:solidFill>
                  <a:schemeClr val="tx2">
                    <a:lumMod val="50000"/>
                  </a:schemeClr>
                </a:solidFill>
              </a:rPr>
              <a:t>Si sienten algún malestar asociado a COVID 19, informar de inmediato al docente. </a:t>
            </a:r>
          </a:p>
        </p:txBody>
      </p:sp>
    </p:spTree>
    <p:extLst>
      <p:ext uri="{BB962C8B-B14F-4D97-AF65-F5344CB8AC3E}">
        <p14:creationId xmlns:p14="http://schemas.microsoft.com/office/powerpoint/2010/main" val="106782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BEBA8EAE-BF5A-486C-A8C5-ECC9F3942E4B}">
                <a14:imgProps xmlns:a14="http://schemas.microsoft.com/office/drawing/2010/main">
                  <a14:imgLayer r:embed="rId3">
                    <a14:imgEffect>
                      <a14:saturation sat="200000"/>
                    </a14:imgEffect>
                  </a14:imgLayer>
                </a14:imgProps>
              </a:ext>
            </a:extLst>
          </a:blip>
          <a:srcRect/>
          <a:stretch>
            <a:fillRect t="-69000" b="-6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30A9F-5825-4593-88D3-8BD3BF24B4F9}"/>
              </a:ext>
            </a:extLst>
          </p:cNvPr>
          <p:cNvSpPr>
            <a:spLocks noGrp="1"/>
          </p:cNvSpPr>
          <p:nvPr>
            <p:ph type="title"/>
          </p:nvPr>
        </p:nvSpPr>
        <p:spPr>
          <a:xfrm>
            <a:off x="339426" y="95260"/>
            <a:ext cx="10515600" cy="986597"/>
          </a:xfrm>
        </p:spPr>
        <p:txBody>
          <a:bodyPr>
            <a:normAutofit fontScale="90000"/>
          </a:bodyPr>
          <a:lstStyle/>
          <a:p>
            <a:r>
              <a:rPr lang="es-MX" dirty="0"/>
              <a:t>Protocolo para el ingreso y salida del establecimiento </a:t>
            </a:r>
            <a:endParaRPr lang="es-CL" dirty="0"/>
          </a:p>
        </p:txBody>
      </p:sp>
      <p:sp>
        <p:nvSpPr>
          <p:cNvPr id="3" name="Marcador de contenido 2">
            <a:extLst>
              <a:ext uri="{FF2B5EF4-FFF2-40B4-BE49-F238E27FC236}">
                <a16:creationId xmlns:a16="http://schemas.microsoft.com/office/drawing/2014/main" id="{8737DCA5-9991-4AF7-9D18-3AEC8698DEA5}"/>
              </a:ext>
            </a:extLst>
          </p:cNvPr>
          <p:cNvSpPr>
            <a:spLocks noGrp="1"/>
          </p:cNvSpPr>
          <p:nvPr>
            <p:ph idx="1"/>
          </p:nvPr>
        </p:nvSpPr>
        <p:spPr>
          <a:xfrm>
            <a:off x="429492" y="1011382"/>
            <a:ext cx="10404764" cy="5220999"/>
          </a:xfrm>
        </p:spPr>
        <p:txBody>
          <a:bodyPr>
            <a:noAutofit/>
          </a:bodyPr>
          <a:lstStyle/>
          <a:p>
            <a:pPr marL="342900" lvl="0" indent="-342900" algn="just">
              <a:lnSpc>
                <a:spcPct val="107000"/>
              </a:lnSpc>
              <a:buFont typeface="Symbol" panose="05050102010706020507" pitchFamily="18" charset="2"/>
              <a:buChar char=""/>
            </a:pPr>
            <a:r>
              <a:rPr lang="es-MX" sz="2200" dirty="0" smtClean="0">
                <a:solidFill>
                  <a:schemeClr val="tx2">
                    <a:lumMod val="50000"/>
                  </a:schemeClr>
                </a:solidFill>
                <a:effectLst/>
                <a:latin typeface="+mj-lt"/>
                <a:ea typeface="Calibri" panose="020F0502020204030204" pitchFamily="34" charset="0"/>
                <a:cs typeface="Times New Roman" panose="02020603050405020304" pitchFamily="18" charset="0"/>
              </a:rPr>
              <a:t>En los accesos </a:t>
            </a: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al </a:t>
            </a:r>
            <a:r>
              <a:rPr lang="es-MX" sz="2200" dirty="0" smtClean="0">
                <a:solidFill>
                  <a:schemeClr val="tx2">
                    <a:lumMod val="50000"/>
                  </a:schemeClr>
                </a:solidFill>
                <a:effectLst/>
                <a:latin typeface="+mj-lt"/>
                <a:ea typeface="Calibri" panose="020F0502020204030204" pitchFamily="34" charset="0"/>
                <a:cs typeface="Times New Roman" panose="02020603050405020304" pitchFamily="18" charset="0"/>
              </a:rPr>
              <a:t>establecimiento se </a:t>
            </a: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aplicará alcohol gel y limpieza de calzado en pediluvio. </a:t>
            </a:r>
          </a:p>
          <a:p>
            <a:pPr marL="342900" lvl="0" indent="-342900" algn="just">
              <a:lnSpc>
                <a:spcPct val="107000"/>
              </a:lnSpc>
              <a:buFont typeface="Symbol" panose="05050102010706020507" pitchFamily="18" charset="2"/>
              <a:buChar char=""/>
            </a:pP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La toma de temperatura se debe realizar a cada estudiante antes de salir de su casa, esto es de RESPONSABILIDAD DEL APODERADO. </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Se realizará control de </a:t>
            </a:r>
            <a:r>
              <a:rPr lang="es-MX" sz="2200" dirty="0" smtClean="0">
                <a:solidFill>
                  <a:schemeClr val="tx2">
                    <a:lumMod val="50000"/>
                  </a:schemeClr>
                </a:solidFill>
                <a:latin typeface="+mj-lt"/>
                <a:ea typeface="Calibri" panose="020F0502020204030204" pitchFamily="34" charset="0"/>
                <a:cs typeface="Times New Roman" panose="02020603050405020304" pitchFamily="18" charset="0"/>
              </a:rPr>
              <a:t>temperatura en el establecimiento, </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siempre y </a:t>
            </a:r>
            <a:r>
              <a:rPr lang="es-MX" sz="2200" dirty="0" smtClean="0">
                <a:solidFill>
                  <a:schemeClr val="tx2">
                    <a:lumMod val="50000"/>
                  </a:schemeClr>
                </a:solidFill>
                <a:latin typeface="+mj-lt"/>
                <a:ea typeface="Calibri" panose="020F0502020204030204" pitchFamily="34" charset="0"/>
                <a:cs typeface="Times New Roman" panose="02020603050405020304" pitchFamily="18" charset="0"/>
              </a:rPr>
              <a:t>cuando no </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se </a:t>
            </a:r>
            <a:r>
              <a:rPr lang="es-MX" sz="2200" dirty="0" smtClean="0">
                <a:solidFill>
                  <a:schemeClr val="tx2">
                    <a:lumMod val="50000"/>
                  </a:schemeClr>
                </a:solidFill>
                <a:latin typeface="+mj-lt"/>
                <a:ea typeface="Calibri" panose="020F0502020204030204" pitchFamily="34" charset="0"/>
                <a:cs typeface="Times New Roman" panose="02020603050405020304" pitchFamily="18" charset="0"/>
              </a:rPr>
              <a:t>generen </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aglomeraciones al </a:t>
            </a:r>
            <a:r>
              <a:rPr lang="es-MX" sz="2200" dirty="0" smtClean="0">
                <a:solidFill>
                  <a:schemeClr val="tx2">
                    <a:lumMod val="50000"/>
                  </a:schemeClr>
                </a:solidFill>
                <a:latin typeface="+mj-lt"/>
                <a:ea typeface="Calibri" panose="020F0502020204030204" pitchFamily="34" charset="0"/>
                <a:cs typeface="Times New Roman" panose="02020603050405020304" pitchFamily="18" charset="0"/>
              </a:rPr>
              <a:t>ingreso.</a:t>
            </a:r>
          </a:p>
          <a:p>
            <a:pPr marL="342900" lvl="0" indent="-342900" algn="just">
              <a:lnSpc>
                <a:spcPct val="107000"/>
              </a:lnSpc>
              <a:buFont typeface="Symbol" panose="05050102010706020507" pitchFamily="18" charset="2"/>
              <a:buChar char=""/>
            </a:pPr>
            <a:r>
              <a:rPr lang="es-MX" sz="2200" dirty="0" smtClean="0">
                <a:solidFill>
                  <a:schemeClr val="tx2">
                    <a:lumMod val="50000"/>
                  </a:schemeClr>
                </a:solidFill>
                <a:effectLst/>
                <a:latin typeface="+mj-lt"/>
                <a:ea typeface="Calibri" panose="020F0502020204030204" pitchFamily="34" charset="0"/>
                <a:cs typeface="Times New Roman" panose="02020603050405020304" pitchFamily="18" charset="0"/>
              </a:rPr>
              <a:t>El ingreso al colegio estará </a:t>
            </a: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disponible desde las 7:40 para no formar aglomeraciones.</a:t>
            </a:r>
            <a:endParaRPr lang="es-CL" sz="2200" dirty="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El horario de salida estará dividido en 3 horarios:</a:t>
            </a:r>
          </a:p>
          <a:p>
            <a:pPr lvl="0" algn="just">
              <a:lnSpc>
                <a:spcPct val="107000"/>
              </a:lnSpc>
              <a:spcAft>
                <a:spcPts val="800"/>
              </a:spcAft>
              <a:buFontTx/>
              <a:buChar char="-"/>
            </a:pPr>
            <a:r>
              <a:rPr lang="es-MX" sz="2200" dirty="0" err="1" smtClean="0">
                <a:solidFill>
                  <a:schemeClr val="tx2">
                    <a:lumMod val="50000"/>
                  </a:schemeClr>
                </a:solidFill>
                <a:latin typeface="+mj-lt"/>
                <a:ea typeface="Calibri" panose="020F0502020204030204" pitchFamily="34" charset="0"/>
                <a:cs typeface="Times New Roman" panose="02020603050405020304" pitchFamily="18" charset="0"/>
              </a:rPr>
              <a:t>Prekínder</a:t>
            </a:r>
            <a:r>
              <a:rPr lang="es-MX" sz="2200" dirty="0" smtClean="0">
                <a:solidFill>
                  <a:schemeClr val="tx2">
                    <a:lumMod val="50000"/>
                  </a:schemeClr>
                </a:solidFill>
                <a:latin typeface="+mj-lt"/>
                <a:ea typeface="Calibri" panose="020F0502020204030204" pitchFamily="34" charset="0"/>
                <a:cs typeface="Times New Roman" panose="02020603050405020304" pitchFamily="18" charset="0"/>
              </a:rPr>
              <a:t> </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y kínder 12:40 </a:t>
            </a:r>
            <a:r>
              <a:rPr lang="es-MX" sz="2200" dirty="0" err="1">
                <a:solidFill>
                  <a:schemeClr val="tx2">
                    <a:lumMod val="50000"/>
                  </a:schemeClr>
                </a:solidFill>
                <a:latin typeface="+mj-lt"/>
                <a:ea typeface="Calibri" panose="020F0502020204030204" pitchFamily="34" charset="0"/>
                <a:cs typeface="Times New Roman" panose="02020603050405020304" pitchFamily="18" charset="0"/>
              </a:rPr>
              <a:t>hrs</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 (salida por </a:t>
            </a:r>
            <a:r>
              <a:rPr lang="es-MX" sz="2200" dirty="0" err="1" smtClean="0">
                <a:solidFill>
                  <a:schemeClr val="tx2">
                    <a:lumMod val="50000"/>
                  </a:schemeClr>
                </a:solidFill>
                <a:latin typeface="+mj-lt"/>
                <a:ea typeface="Calibri" panose="020F0502020204030204" pitchFamily="34" charset="0"/>
                <a:cs typeface="Times New Roman" panose="02020603050405020304" pitchFamily="18" charset="0"/>
              </a:rPr>
              <a:t>prebásica</a:t>
            </a:r>
            <a:r>
              <a:rPr lang="es-MX" sz="2200" dirty="0">
                <a:solidFill>
                  <a:schemeClr val="tx2">
                    <a:lumMod val="50000"/>
                  </a:schemeClr>
                </a:solidFill>
                <a:latin typeface="+mj-lt"/>
                <a:ea typeface="Calibri" panose="020F0502020204030204" pitchFamily="34" charset="0"/>
                <a:cs typeface="Times New Roman" panose="02020603050405020304" pitchFamily="18" charset="0"/>
              </a:rPr>
              <a:t>)</a:t>
            </a:r>
          </a:p>
          <a:p>
            <a:pPr lvl="0" algn="just">
              <a:lnSpc>
                <a:spcPct val="107000"/>
              </a:lnSpc>
              <a:spcAft>
                <a:spcPts val="800"/>
              </a:spcAft>
              <a:buFontTx/>
              <a:buChar char="-"/>
            </a:pP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1° a 6° básico 13:05 </a:t>
            </a:r>
            <a:r>
              <a:rPr lang="es-MX" sz="2200" dirty="0" err="1">
                <a:solidFill>
                  <a:schemeClr val="tx2">
                    <a:lumMod val="50000"/>
                  </a:schemeClr>
                </a:solidFill>
                <a:effectLst/>
                <a:latin typeface="+mj-lt"/>
                <a:ea typeface="Calibri" panose="020F0502020204030204" pitchFamily="34" charset="0"/>
                <a:cs typeface="Times New Roman" panose="02020603050405020304" pitchFamily="18" charset="0"/>
              </a:rPr>
              <a:t>hrs</a:t>
            </a:r>
            <a:r>
              <a:rPr lang="es-MX" sz="2200" dirty="0">
                <a:solidFill>
                  <a:schemeClr val="tx2">
                    <a:lumMod val="50000"/>
                  </a:schemeClr>
                </a:solidFill>
                <a:effectLst/>
                <a:latin typeface="+mj-lt"/>
                <a:ea typeface="Calibri" panose="020F0502020204030204" pitchFamily="34" charset="0"/>
                <a:cs typeface="Times New Roman" panose="02020603050405020304" pitchFamily="18" charset="0"/>
              </a:rPr>
              <a:t>. (1° y 2° básico salida por pre básica, 3° a 6° básico salida principal)</a:t>
            </a:r>
          </a:p>
          <a:p>
            <a:pPr lvl="0" algn="just">
              <a:lnSpc>
                <a:spcPct val="107000"/>
              </a:lnSpc>
              <a:spcAft>
                <a:spcPts val="800"/>
              </a:spcAft>
              <a:buFontTx/>
              <a:buChar char="-"/>
            </a:pPr>
            <a:r>
              <a:rPr lang="es-CL" sz="2200" dirty="0">
                <a:solidFill>
                  <a:schemeClr val="tx2">
                    <a:lumMod val="50000"/>
                  </a:schemeClr>
                </a:solidFill>
                <a:effectLst/>
                <a:latin typeface="+mj-lt"/>
                <a:ea typeface="Calibri" panose="020F0502020204030204" pitchFamily="34" charset="0"/>
                <a:cs typeface="Times New Roman" panose="02020603050405020304" pitchFamily="18" charset="0"/>
              </a:rPr>
              <a:t>7° a </a:t>
            </a:r>
            <a:r>
              <a:rPr lang="es-CL" sz="2200" dirty="0" err="1">
                <a:solidFill>
                  <a:schemeClr val="tx2">
                    <a:lumMod val="50000"/>
                  </a:schemeClr>
                </a:solidFill>
                <a:effectLst/>
                <a:latin typeface="+mj-lt"/>
                <a:ea typeface="Calibri" panose="020F0502020204030204" pitchFamily="34" charset="0"/>
                <a:cs typeface="Times New Roman" panose="02020603050405020304" pitchFamily="18" charset="0"/>
              </a:rPr>
              <a:t>IV°</a:t>
            </a:r>
            <a:r>
              <a:rPr lang="es-CL" sz="2200" dirty="0">
                <a:solidFill>
                  <a:schemeClr val="tx2">
                    <a:lumMod val="50000"/>
                  </a:schemeClr>
                </a:solidFill>
                <a:effectLst/>
                <a:latin typeface="+mj-lt"/>
                <a:ea typeface="Calibri" panose="020F0502020204030204" pitchFamily="34" charset="0"/>
                <a:cs typeface="Times New Roman" panose="02020603050405020304" pitchFamily="18" charset="0"/>
              </a:rPr>
              <a:t> medio 14:00 </a:t>
            </a:r>
            <a:r>
              <a:rPr lang="es-CL" sz="2200" dirty="0" err="1">
                <a:solidFill>
                  <a:schemeClr val="tx2">
                    <a:lumMod val="50000"/>
                  </a:schemeClr>
                </a:solidFill>
                <a:effectLst/>
                <a:latin typeface="+mj-lt"/>
                <a:ea typeface="Calibri" panose="020F0502020204030204" pitchFamily="34" charset="0"/>
                <a:cs typeface="Times New Roman" panose="02020603050405020304" pitchFamily="18" charset="0"/>
              </a:rPr>
              <a:t>hrs</a:t>
            </a:r>
            <a:r>
              <a:rPr lang="es-CL" sz="2200" dirty="0">
                <a:solidFill>
                  <a:schemeClr val="tx2">
                    <a:lumMod val="50000"/>
                  </a:schemeClr>
                </a:solidFill>
                <a:effectLst/>
                <a:latin typeface="+mj-lt"/>
                <a:ea typeface="Calibri" panose="020F0502020204030204" pitchFamily="34" charset="0"/>
                <a:cs typeface="Times New Roman" panose="02020603050405020304" pitchFamily="18" charset="0"/>
              </a:rPr>
              <a:t>. (salida principal).</a:t>
            </a:r>
          </a:p>
        </p:txBody>
      </p:sp>
    </p:spTree>
    <p:extLst>
      <p:ext uri="{BB962C8B-B14F-4D97-AF65-F5344CB8AC3E}">
        <p14:creationId xmlns:p14="http://schemas.microsoft.com/office/powerpoint/2010/main" val="204248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4000" b="-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BEF30-D453-4A6B-BC06-02BD5DF5065B}"/>
              </a:ext>
            </a:extLst>
          </p:cNvPr>
          <p:cNvSpPr>
            <a:spLocks noGrp="1"/>
          </p:cNvSpPr>
          <p:nvPr>
            <p:ph type="title"/>
          </p:nvPr>
        </p:nvSpPr>
        <p:spPr>
          <a:xfrm>
            <a:off x="679174" y="135096"/>
            <a:ext cx="10515600" cy="1012370"/>
          </a:xfrm>
        </p:spPr>
        <p:txBody>
          <a:bodyPr/>
          <a:lstStyle/>
          <a:p>
            <a:r>
              <a:rPr lang="es-MX" dirty="0"/>
              <a:t>Protocolo para recreos </a:t>
            </a:r>
            <a:endParaRPr lang="es-CL" dirty="0"/>
          </a:p>
        </p:txBody>
      </p:sp>
      <p:sp>
        <p:nvSpPr>
          <p:cNvPr id="3" name="Marcador de contenido 2">
            <a:extLst>
              <a:ext uri="{FF2B5EF4-FFF2-40B4-BE49-F238E27FC236}">
                <a16:creationId xmlns:a16="http://schemas.microsoft.com/office/drawing/2014/main" id="{BAEFE4EE-DD5A-465E-8A5C-4522DE41606F}"/>
              </a:ext>
            </a:extLst>
          </p:cNvPr>
          <p:cNvSpPr>
            <a:spLocks noGrp="1"/>
          </p:cNvSpPr>
          <p:nvPr>
            <p:ph idx="1"/>
          </p:nvPr>
        </p:nvSpPr>
        <p:spPr>
          <a:xfrm>
            <a:off x="838200" y="1364974"/>
            <a:ext cx="10515600" cy="4811989"/>
          </a:xfrm>
        </p:spPr>
        <p:txBody>
          <a:bodyPr>
            <a:normAutofit fontScale="92500"/>
          </a:bodyPr>
          <a:lstStyle/>
          <a:p>
            <a:r>
              <a:rPr lang="es-MX" sz="2200" dirty="0">
                <a:solidFill>
                  <a:schemeClr val="tx2">
                    <a:lumMod val="50000"/>
                  </a:schemeClr>
                </a:solidFill>
              </a:rPr>
              <a:t>Durante los recreos habrá personal del establecimiento supervisando el cumplimiento de los protocolos y medidas sanitarias. </a:t>
            </a:r>
          </a:p>
          <a:p>
            <a:r>
              <a:rPr lang="es-MX" sz="2200" dirty="0">
                <a:solidFill>
                  <a:schemeClr val="tx2">
                    <a:lumMod val="50000"/>
                  </a:schemeClr>
                </a:solidFill>
              </a:rPr>
              <a:t>El uso de mascarilla es obligatorio en todo </a:t>
            </a:r>
            <a:r>
              <a:rPr lang="es-MX" sz="2200" dirty="0" smtClean="0">
                <a:solidFill>
                  <a:schemeClr val="tx2">
                    <a:lumMod val="50000"/>
                  </a:schemeClr>
                </a:solidFill>
              </a:rPr>
              <a:t>momento</a:t>
            </a:r>
            <a:r>
              <a:rPr lang="es-MX" sz="2200" dirty="0">
                <a:solidFill>
                  <a:schemeClr val="tx2">
                    <a:lumMod val="50000"/>
                  </a:schemeClr>
                </a:solidFill>
              </a:rPr>
              <a:t>. </a:t>
            </a:r>
          </a:p>
          <a:p>
            <a:r>
              <a:rPr lang="es-MX" sz="2200" dirty="0">
                <a:solidFill>
                  <a:schemeClr val="tx2">
                    <a:lumMod val="50000"/>
                  </a:schemeClr>
                </a:solidFill>
              </a:rPr>
              <a:t>La permanencia en los recreos será en patios diferidos. </a:t>
            </a:r>
          </a:p>
          <a:p>
            <a:pPr lvl="1"/>
            <a:r>
              <a:rPr lang="es-MX" sz="2200" dirty="0" err="1">
                <a:solidFill>
                  <a:schemeClr val="tx2">
                    <a:lumMod val="50000"/>
                  </a:schemeClr>
                </a:solidFill>
              </a:rPr>
              <a:t>Prekínder</a:t>
            </a:r>
            <a:r>
              <a:rPr lang="es-MX" sz="2200" dirty="0">
                <a:solidFill>
                  <a:schemeClr val="tx2">
                    <a:lumMod val="50000"/>
                  </a:schemeClr>
                </a:solidFill>
              </a:rPr>
              <a:t> y kínder cuentan con un patio. </a:t>
            </a:r>
          </a:p>
          <a:p>
            <a:pPr lvl="1"/>
            <a:r>
              <a:rPr lang="es-MX" sz="2200" dirty="0">
                <a:solidFill>
                  <a:schemeClr val="tx2">
                    <a:lumMod val="50000"/>
                  </a:schemeClr>
                </a:solidFill>
              </a:rPr>
              <a:t>D</a:t>
            </a:r>
            <a:r>
              <a:rPr lang="es-CL" sz="2200" dirty="0">
                <a:solidFill>
                  <a:schemeClr val="tx2">
                    <a:lumMod val="50000"/>
                  </a:schemeClr>
                </a:solidFill>
              </a:rPr>
              <a:t>e 1° a 4° básico los alumnos permanecerán en el patio chico. </a:t>
            </a:r>
          </a:p>
          <a:p>
            <a:pPr lvl="1"/>
            <a:r>
              <a:rPr lang="es-CL" sz="2200" dirty="0">
                <a:solidFill>
                  <a:schemeClr val="tx2">
                    <a:lumMod val="50000"/>
                  </a:schemeClr>
                </a:solidFill>
              </a:rPr>
              <a:t>De 5° a </a:t>
            </a:r>
            <a:r>
              <a:rPr lang="es-CL" sz="2200" dirty="0" err="1">
                <a:solidFill>
                  <a:schemeClr val="tx2">
                    <a:lumMod val="50000"/>
                  </a:schemeClr>
                </a:solidFill>
              </a:rPr>
              <a:t>IV°</a:t>
            </a:r>
            <a:r>
              <a:rPr lang="es-CL" sz="2200" dirty="0">
                <a:solidFill>
                  <a:schemeClr val="tx2">
                    <a:lumMod val="50000"/>
                  </a:schemeClr>
                </a:solidFill>
              </a:rPr>
              <a:t> medio los alumnos permanecerán en el patio grande techado. </a:t>
            </a:r>
          </a:p>
          <a:p>
            <a:r>
              <a:rPr lang="es-CL" sz="2200" dirty="0">
                <a:solidFill>
                  <a:schemeClr val="tx2">
                    <a:lumMod val="50000"/>
                  </a:schemeClr>
                </a:solidFill>
              </a:rPr>
              <a:t>Salir de la sala al momento del recreo será obligatorio, para la ventilación y limpieza. </a:t>
            </a:r>
            <a:endParaRPr lang="es-CL" sz="2200" dirty="0" smtClean="0">
              <a:solidFill>
                <a:schemeClr val="tx2">
                  <a:lumMod val="50000"/>
                </a:schemeClr>
              </a:solidFill>
            </a:endParaRPr>
          </a:p>
          <a:p>
            <a:r>
              <a:rPr lang="es-CL" sz="2200" dirty="0" smtClean="0">
                <a:solidFill>
                  <a:schemeClr val="tx2">
                    <a:lumMod val="50000"/>
                  </a:schemeClr>
                </a:solidFill>
              </a:rPr>
              <a:t>El primer recreo será diferido en 2 grupos: 10 min. </a:t>
            </a:r>
            <a:r>
              <a:rPr lang="es-CL" sz="2200" dirty="0">
                <a:solidFill>
                  <a:schemeClr val="tx2">
                    <a:lumMod val="50000"/>
                  </a:schemeClr>
                </a:solidFill>
              </a:rPr>
              <a:t>p</a:t>
            </a:r>
            <a:r>
              <a:rPr lang="es-CL" sz="2200" dirty="0" smtClean="0">
                <a:solidFill>
                  <a:schemeClr val="tx2">
                    <a:lumMod val="50000"/>
                  </a:schemeClr>
                </a:solidFill>
              </a:rPr>
              <a:t>ara ir al baño y 10 min. Para su colación dentro de la sala.</a:t>
            </a:r>
          </a:p>
          <a:p>
            <a:r>
              <a:rPr lang="es-CL" sz="2200" dirty="0" smtClean="0">
                <a:solidFill>
                  <a:schemeClr val="tx2">
                    <a:lumMod val="50000"/>
                  </a:schemeClr>
                </a:solidFill>
              </a:rPr>
              <a:t>No habrá preparación de alimentos al interior del colegio. Los beneficiarios de JUNAEB recibirán una canasta, al igual como se hizo el año pasado.</a:t>
            </a:r>
            <a:endParaRPr lang="es-MX" sz="2200" dirty="0">
              <a:solidFill>
                <a:schemeClr val="tx2">
                  <a:lumMod val="50000"/>
                </a:schemeClr>
              </a:solidFill>
            </a:endParaRPr>
          </a:p>
        </p:txBody>
      </p:sp>
    </p:spTree>
    <p:extLst>
      <p:ext uri="{BB962C8B-B14F-4D97-AF65-F5344CB8AC3E}">
        <p14:creationId xmlns:p14="http://schemas.microsoft.com/office/powerpoint/2010/main" val="14262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4C769-6431-4B29-8BE6-340829ED1F3D}"/>
              </a:ext>
            </a:extLst>
          </p:cNvPr>
          <p:cNvSpPr>
            <a:spLocks noGrp="1"/>
          </p:cNvSpPr>
          <p:nvPr>
            <p:ph type="title"/>
          </p:nvPr>
        </p:nvSpPr>
        <p:spPr>
          <a:xfrm>
            <a:off x="745435" y="194364"/>
            <a:ext cx="10515600" cy="973345"/>
          </a:xfrm>
        </p:spPr>
        <p:txBody>
          <a:bodyPr/>
          <a:lstStyle/>
          <a:p>
            <a:r>
              <a:rPr lang="es-MX" dirty="0"/>
              <a:t>Protocolo para el uso de baños </a:t>
            </a:r>
            <a:endParaRPr lang="es-CL" dirty="0"/>
          </a:p>
        </p:txBody>
      </p:sp>
      <p:sp>
        <p:nvSpPr>
          <p:cNvPr id="3" name="Marcador de contenido 2">
            <a:extLst>
              <a:ext uri="{FF2B5EF4-FFF2-40B4-BE49-F238E27FC236}">
                <a16:creationId xmlns:a16="http://schemas.microsoft.com/office/drawing/2014/main" id="{567A57F0-8A53-4504-BCB7-17270E8D3824}"/>
              </a:ext>
            </a:extLst>
          </p:cNvPr>
          <p:cNvSpPr>
            <a:spLocks noGrp="1"/>
          </p:cNvSpPr>
          <p:nvPr>
            <p:ph idx="1"/>
          </p:nvPr>
        </p:nvSpPr>
        <p:spPr>
          <a:xfrm>
            <a:off x="838200" y="1298713"/>
            <a:ext cx="10515600" cy="4878250"/>
          </a:xfrm>
        </p:spPr>
        <p:txBody>
          <a:bodyPr>
            <a:normAutofit/>
          </a:bodyPr>
          <a:lstStyle/>
          <a:p>
            <a:pPr marL="342900" lvl="0" indent="-342900" algn="just">
              <a:lnSpc>
                <a:spcPct val="107000"/>
              </a:lnSpc>
              <a:buFont typeface="Symbol" panose="05050102010706020507" pitchFamily="18" charset="2"/>
              <a:buChar char=""/>
            </a:pPr>
            <a:r>
              <a:rPr lang="es-MX" sz="2800" dirty="0">
                <a:solidFill>
                  <a:schemeClr val="tx2">
                    <a:lumMod val="50000"/>
                  </a:schemeClr>
                </a:solidFill>
                <a:effectLst/>
                <a:latin typeface="+mj-lt"/>
                <a:ea typeface="Calibri" panose="020F0502020204030204" pitchFamily="34" charset="0"/>
                <a:cs typeface="Times New Roman" panose="02020603050405020304" pitchFamily="18" charset="0"/>
              </a:rPr>
              <a:t>Durante los recreos existirá personal para supervisar el </a:t>
            </a:r>
            <a:r>
              <a:rPr lang="es-MX" sz="2800" dirty="0" smtClean="0">
                <a:solidFill>
                  <a:schemeClr val="tx2">
                    <a:lumMod val="50000"/>
                  </a:schemeClr>
                </a:solidFill>
                <a:effectLst/>
                <a:latin typeface="+mj-lt"/>
                <a:ea typeface="Calibri" panose="020F0502020204030204" pitchFamily="34" charset="0"/>
                <a:cs typeface="Times New Roman" panose="02020603050405020304" pitchFamily="18" charset="0"/>
              </a:rPr>
              <a:t>aforo máximo, cumplimiento </a:t>
            </a:r>
            <a:r>
              <a:rPr lang="es-MX" sz="2800" dirty="0">
                <a:solidFill>
                  <a:schemeClr val="tx2">
                    <a:lumMod val="50000"/>
                  </a:schemeClr>
                </a:solidFill>
                <a:effectLst/>
                <a:latin typeface="+mj-lt"/>
                <a:ea typeface="Calibri" panose="020F0502020204030204" pitchFamily="34" charset="0"/>
                <a:cs typeface="Times New Roman" panose="02020603050405020304" pitchFamily="18" charset="0"/>
              </a:rPr>
              <a:t>del correcto uso y lavado de manos en el baño. </a:t>
            </a:r>
            <a:endParaRPr lang="es-MX" sz="2800" dirty="0" smtClean="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800" dirty="0" smtClean="0">
                <a:solidFill>
                  <a:schemeClr val="tx2">
                    <a:lumMod val="50000"/>
                  </a:schemeClr>
                </a:solidFill>
                <a:latin typeface="+mj-lt"/>
                <a:ea typeface="Calibri" panose="020F0502020204030204" pitchFamily="34" charset="0"/>
                <a:cs typeface="Times New Roman" panose="02020603050405020304" pitchFamily="18" charset="0"/>
              </a:rPr>
              <a:t>El aforo estará informado mediante señalética en el acceso de cada baño.</a:t>
            </a:r>
            <a:endParaRPr lang="es-MX" sz="2800" dirty="0">
              <a:solidFill>
                <a:schemeClr val="tx2">
                  <a:lumMod val="50000"/>
                </a:schemeClr>
              </a:solidFill>
              <a:effectLst/>
              <a:latin typeface="+mj-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2800" dirty="0">
                <a:solidFill>
                  <a:schemeClr val="tx2">
                    <a:lumMod val="50000"/>
                  </a:schemeClr>
                </a:solidFill>
                <a:effectLst/>
                <a:latin typeface="+mj-lt"/>
                <a:ea typeface="Calibri" panose="020F0502020204030204" pitchFamily="34" charset="0"/>
                <a:cs typeface="Times New Roman" panose="02020603050405020304" pitchFamily="18" charset="0"/>
              </a:rPr>
              <a:t>Los baños contarán con jabón. </a:t>
            </a:r>
          </a:p>
          <a:p>
            <a:endParaRPr lang="es-CL" dirty="0"/>
          </a:p>
        </p:txBody>
      </p:sp>
    </p:spTree>
    <p:extLst>
      <p:ext uri="{BB962C8B-B14F-4D97-AF65-F5344CB8AC3E}">
        <p14:creationId xmlns:p14="http://schemas.microsoft.com/office/powerpoint/2010/main" val="67014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t="-4000" b="-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8D15E-3D7E-4119-AA39-1DFDF09CE3D7}"/>
              </a:ext>
            </a:extLst>
          </p:cNvPr>
          <p:cNvSpPr>
            <a:spLocks noGrp="1"/>
          </p:cNvSpPr>
          <p:nvPr>
            <p:ph type="title"/>
          </p:nvPr>
        </p:nvSpPr>
        <p:spPr>
          <a:xfrm>
            <a:off x="538788" y="263237"/>
            <a:ext cx="8596668" cy="817418"/>
          </a:xfrm>
        </p:spPr>
        <p:txBody>
          <a:bodyPr/>
          <a:lstStyle/>
          <a:p>
            <a:r>
              <a:rPr lang="es-MX" dirty="0"/>
              <a:t>Sobre el uniforme escolar </a:t>
            </a:r>
            <a:endParaRPr lang="es-CL" dirty="0"/>
          </a:p>
        </p:txBody>
      </p:sp>
      <p:sp>
        <p:nvSpPr>
          <p:cNvPr id="3" name="Marcador de contenido 2">
            <a:extLst>
              <a:ext uri="{FF2B5EF4-FFF2-40B4-BE49-F238E27FC236}">
                <a16:creationId xmlns:a16="http://schemas.microsoft.com/office/drawing/2014/main" id="{C9C87FF5-CF24-479C-958C-D8FB189BB131}"/>
              </a:ext>
            </a:extLst>
          </p:cNvPr>
          <p:cNvSpPr>
            <a:spLocks noGrp="1"/>
          </p:cNvSpPr>
          <p:nvPr>
            <p:ph idx="1"/>
          </p:nvPr>
        </p:nvSpPr>
        <p:spPr>
          <a:xfrm>
            <a:off x="677334" y="1482437"/>
            <a:ext cx="8596668" cy="4558926"/>
          </a:xfrm>
        </p:spPr>
        <p:txBody>
          <a:bodyPr>
            <a:normAutofit/>
          </a:bodyPr>
          <a:lstStyle/>
          <a:p>
            <a:pPr algn="l">
              <a:lnSpc>
                <a:spcPct val="150000"/>
              </a:lnSpc>
            </a:pPr>
            <a:r>
              <a:rPr lang="es-CL" sz="2200" dirty="0" smtClean="0"/>
              <a:t>Los estudiantes deberán asistir con su uniforme escolar o buzo oficial.</a:t>
            </a:r>
          </a:p>
          <a:p>
            <a:pPr algn="l">
              <a:lnSpc>
                <a:spcPct val="150000"/>
              </a:lnSpc>
            </a:pPr>
            <a:r>
              <a:rPr lang="es-CL" sz="2200" dirty="0" smtClean="0"/>
              <a:t>En caso de no poder contar con el uniforme oficial, podrán asistir con:</a:t>
            </a:r>
          </a:p>
          <a:p>
            <a:pPr algn="l">
              <a:lnSpc>
                <a:spcPct val="150000"/>
              </a:lnSpc>
            </a:pPr>
            <a:r>
              <a:rPr lang="es-CL" sz="2200" dirty="0" smtClean="0"/>
              <a:t>Buzo, de preferencia verde o </a:t>
            </a:r>
            <a:r>
              <a:rPr lang="es-CL" sz="2200" dirty="0" err="1" smtClean="0"/>
              <a:t>jeans</a:t>
            </a:r>
            <a:r>
              <a:rPr lang="es-CL" sz="2200" dirty="0" smtClean="0"/>
              <a:t> de color y diseño tradicional (liso, no rotos).</a:t>
            </a:r>
            <a:endParaRPr lang="es-CL" sz="2200" dirty="0"/>
          </a:p>
          <a:p>
            <a:pPr algn="l">
              <a:lnSpc>
                <a:spcPct val="150000"/>
              </a:lnSpc>
            </a:pPr>
            <a:r>
              <a:rPr lang="es-CL" sz="2200" dirty="0"/>
              <a:t>P</a:t>
            </a:r>
            <a:r>
              <a:rPr lang="es-CL" sz="2200" dirty="0" smtClean="0"/>
              <a:t>olera </a:t>
            </a:r>
            <a:r>
              <a:rPr lang="es-CL" sz="2200" dirty="0"/>
              <a:t>de </a:t>
            </a:r>
            <a:r>
              <a:rPr lang="es-CL" sz="2200" dirty="0" smtClean="0"/>
              <a:t>piqué.</a:t>
            </a:r>
          </a:p>
          <a:p>
            <a:pPr algn="l">
              <a:lnSpc>
                <a:spcPct val="150000"/>
              </a:lnSpc>
            </a:pPr>
            <a:endParaRPr lang="es-CL" sz="2200" dirty="0" smtClean="0"/>
          </a:p>
          <a:p>
            <a:pPr algn="l">
              <a:lnSpc>
                <a:spcPct val="150000"/>
              </a:lnSpc>
            </a:pPr>
            <a:endParaRPr lang="es-CL" sz="2200" dirty="0" smtClean="0"/>
          </a:p>
          <a:p>
            <a:pPr algn="l">
              <a:lnSpc>
                <a:spcPct val="150000"/>
              </a:lnSpc>
            </a:pPr>
            <a:endParaRPr lang="es-CL" sz="2200" dirty="0"/>
          </a:p>
          <a:p>
            <a:endParaRPr lang="es-CL" dirty="0"/>
          </a:p>
        </p:txBody>
      </p:sp>
    </p:spTree>
    <p:extLst>
      <p:ext uri="{BB962C8B-B14F-4D97-AF65-F5344CB8AC3E}">
        <p14:creationId xmlns:p14="http://schemas.microsoft.com/office/powerpoint/2010/main" val="314516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39470-AC1D-4E0C-8B8E-0206EB449138}"/>
              </a:ext>
            </a:extLst>
          </p:cNvPr>
          <p:cNvSpPr>
            <a:spLocks noGrp="1"/>
          </p:cNvSpPr>
          <p:nvPr>
            <p:ph type="title"/>
          </p:nvPr>
        </p:nvSpPr>
        <p:spPr>
          <a:xfrm>
            <a:off x="441806" y="0"/>
            <a:ext cx="8596668" cy="831273"/>
          </a:xfrm>
        </p:spPr>
        <p:txBody>
          <a:bodyPr/>
          <a:lstStyle/>
          <a:p>
            <a:r>
              <a:rPr lang="es-MX" dirty="0"/>
              <a:t>Protocolo para los apoderados </a:t>
            </a:r>
            <a:endParaRPr lang="es-CL" dirty="0"/>
          </a:p>
        </p:txBody>
      </p:sp>
      <p:sp>
        <p:nvSpPr>
          <p:cNvPr id="3" name="Marcador de contenido 2">
            <a:extLst>
              <a:ext uri="{FF2B5EF4-FFF2-40B4-BE49-F238E27FC236}">
                <a16:creationId xmlns:a16="http://schemas.microsoft.com/office/drawing/2014/main" id="{5386B118-360A-44A2-A2C5-C41C9CBBF7DC}"/>
              </a:ext>
            </a:extLst>
          </p:cNvPr>
          <p:cNvSpPr>
            <a:spLocks noGrp="1"/>
          </p:cNvSpPr>
          <p:nvPr>
            <p:ph idx="1"/>
          </p:nvPr>
        </p:nvSpPr>
        <p:spPr>
          <a:xfrm>
            <a:off x="249382" y="775855"/>
            <a:ext cx="10848109" cy="5043835"/>
          </a:xfrm>
        </p:spPr>
        <p:txBody>
          <a:bodyPr>
            <a:noAutofit/>
          </a:bodyPr>
          <a:lstStyle/>
          <a:p>
            <a:r>
              <a:rPr lang="es-MX" sz="2200" dirty="0">
                <a:solidFill>
                  <a:schemeClr val="tx2">
                    <a:lumMod val="50000"/>
                  </a:schemeClr>
                </a:solidFill>
                <a:latin typeface="+mj-lt"/>
              </a:rPr>
              <a:t>Tomar la temperatura de su hijo o hija antes de salir de su hogar en dirección al colegio. </a:t>
            </a:r>
          </a:p>
          <a:p>
            <a:r>
              <a:rPr lang="es-MX" sz="2200" dirty="0">
                <a:solidFill>
                  <a:schemeClr val="tx2">
                    <a:lumMod val="50000"/>
                  </a:schemeClr>
                </a:solidFill>
                <a:latin typeface="+mj-lt"/>
              </a:rPr>
              <a:t>Si su hijo o hija presenta uno o más síntomas asociados al COVID-19, no </a:t>
            </a:r>
            <a:r>
              <a:rPr lang="es-MX" sz="2200" dirty="0" smtClean="0">
                <a:solidFill>
                  <a:schemeClr val="tx2">
                    <a:lumMod val="50000"/>
                  </a:schemeClr>
                </a:solidFill>
                <a:latin typeface="+mj-lt"/>
              </a:rPr>
              <a:t>enviarlo/a </a:t>
            </a:r>
            <a:r>
              <a:rPr lang="es-MX" sz="2200" dirty="0">
                <a:solidFill>
                  <a:schemeClr val="tx2">
                    <a:lumMod val="50000"/>
                  </a:schemeClr>
                </a:solidFill>
                <a:latin typeface="+mj-lt"/>
              </a:rPr>
              <a:t>a clases presenciales y asistir a un centro de salud de forma inmediata. </a:t>
            </a:r>
          </a:p>
          <a:p>
            <a:pPr algn="just">
              <a:lnSpc>
                <a:spcPct val="120000"/>
              </a:lnSpc>
            </a:pPr>
            <a:r>
              <a:rPr lang="es-MX" sz="2200" dirty="0">
                <a:solidFill>
                  <a:schemeClr val="tx2">
                    <a:lumMod val="50000"/>
                  </a:schemeClr>
                </a:solidFill>
                <a:latin typeface="+mj-lt"/>
              </a:rPr>
              <a:t>Reforzar</a:t>
            </a:r>
            <a:r>
              <a:rPr lang="es-ES" sz="2200" dirty="0">
                <a:solidFill>
                  <a:schemeClr val="tx2">
                    <a:lumMod val="50000"/>
                  </a:schemeClr>
                </a:solidFill>
                <a:effectLst/>
                <a:latin typeface="+mj-lt"/>
                <a:ea typeface="Calibri" panose="020F0502020204030204" pitchFamily="34" charset="0"/>
              </a:rPr>
              <a:t> cumplimiento de medidas sanitarias (uso de mascarilla, distanciamiento social, uso de alcohol gel, respetar señaléticas y aforo de cada espacio del colegio). Se </a:t>
            </a:r>
            <a:r>
              <a:rPr lang="es-ES" sz="2200" dirty="0" smtClean="0">
                <a:solidFill>
                  <a:schemeClr val="tx2">
                    <a:lumMod val="50000"/>
                  </a:schemeClr>
                </a:solidFill>
                <a:effectLst/>
                <a:latin typeface="+mj-lt"/>
                <a:ea typeface="Calibri" panose="020F0502020204030204" pitchFamily="34" charset="0"/>
              </a:rPr>
              <a:t>solicita </a:t>
            </a:r>
            <a:r>
              <a:rPr lang="es-ES" sz="2200" dirty="0">
                <a:solidFill>
                  <a:schemeClr val="tx2">
                    <a:lumMod val="50000"/>
                  </a:schemeClr>
                </a:solidFill>
                <a:effectLst/>
                <a:latin typeface="+mj-lt"/>
                <a:ea typeface="Calibri" panose="020F0502020204030204" pitchFamily="34" charset="0"/>
              </a:rPr>
              <a:t>que el estudiante cuente con mascarillas desechables de uso </a:t>
            </a:r>
            <a:r>
              <a:rPr lang="es-ES" sz="2200" dirty="0" smtClean="0">
                <a:solidFill>
                  <a:schemeClr val="tx2">
                    <a:lumMod val="50000"/>
                  </a:schemeClr>
                </a:solidFill>
                <a:effectLst/>
                <a:latin typeface="+mj-lt"/>
                <a:ea typeface="Calibri" panose="020F0502020204030204" pitchFamily="34" charset="0"/>
              </a:rPr>
              <a:t>diario, dentro </a:t>
            </a:r>
            <a:r>
              <a:rPr lang="es-ES" sz="2200" dirty="0">
                <a:solidFill>
                  <a:schemeClr val="tx2">
                    <a:lumMod val="50000"/>
                  </a:schemeClr>
                </a:solidFill>
                <a:effectLst/>
                <a:latin typeface="+mj-lt"/>
                <a:ea typeface="Calibri" panose="020F0502020204030204" pitchFamily="34" charset="0"/>
              </a:rPr>
              <a:t>de lo </a:t>
            </a:r>
            <a:r>
              <a:rPr lang="es-ES" sz="2200" dirty="0" smtClean="0">
                <a:solidFill>
                  <a:schemeClr val="tx2">
                    <a:lumMod val="50000"/>
                  </a:schemeClr>
                </a:solidFill>
                <a:effectLst/>
                <a:latin typeface="+mj-lt"/>
                <a:ea typeface="Calibri" panose="020F0502020204030204" pitchFamily="34" charset="0"/>
              </a:rPr>
              <a:t>posible, y  otras de repuesto.</a:t>
            </a:r>
            <a:endParaRPr lang="es-ES" sz="2200" dirty="0">
              <a:solidFill>
                <a:schemeClr val="tx2">
                  <a:lumMod val="50000"/>
                </a:schemeClr>
              </a:solidFill>
              <a:effectLst/>
              <a:latin typeface="+mj-lt"/>
              <a:ea typeface="Calibri" panose="020F0502020204030204" pitchFamily="34" charset="0"/>
            </a:endParaRPr>
          </a:p>
          <a:p>
            <a:pPr>
              <a:lnSpc>
                <a:spcPct val="120000"/>
              </a:lnSpc>
            </a:pPr>
            <a:r>
              <a:rPr lang="es-ES" sz="2200" dirty="0" smtClean="0">
                <a:solidFill>
                  <a:schemeClr val="tx2">
                    <a:lumMod val="50000"/>
                  </a:schemeClr>
                </a:solidFill>
                <a:latin typeface="+mj-lt"/>
                <a:ea typeface="Calibri" panose="020F0502020204030204" pitchFamily="34" charset="0"/>
              </a:rPr>
              <a:t>D</a:t>
            </a:r>
            <a:r>
              <a:rPr lang="es-ES" sz="2200" dirty="0" smtClean="0">
                <a:solidFill>
                  <a:schemeClr val="tx2">
                    <a:lumMod val="50000"/>
                  </a:schemeClr>
                </a:solidFill>
                <a:effectLst/>
                <a:latin typeface="+mj-lt"/>
                <a:ea typeface="Calibri" panose="020F0502020204030204" pitchFamily="34" charset="0"/>
              </a:rPr>
              <a:t>espedirse antes </a:t>
            </a:r>
            <a:r>
              <a:rPr lang="es-ES" sz="2200" dirty="0">
                <a:solidFill>
                  <a:schemeClr val="tx2">
                    <a:lumMod val="50000"/>
                  </a:schemeClr>
                </a:solidFill>
                <a:effectLst/>
                <a:latin typeface="+mj-lt"/>
                <a:ea typeface="Calibri" panose="020F0502020204030204" pitchFamily="34" charset="0"/>
              </a:rPr>
              <a:t>de llegar al acceso al colegio, con el objetivo de no </a:t>
            </a:r>
            <a:r>
              <a:rPr lang="es-ES" sz="2200" dirty="0" smtClean="0">
                <a:solidFill>
                  <a:schemeClr val="tx2">
                    <a:lumMod val="50000"/>
                  </a:schemeClr>
                </a:solidFill>
                <a:effectLst/>
                <a:latin typeface="+mj-lt"/>
                <a:ea typeface="Calibri" panose="020F0502020204030204" pitchFamily="34" charset="0"/>
              </a:rPr>
              <a:t>congestionar </a:t>
            </a:r>
            <a:r>
              <a:rPr lang="es-ES" sz="2200" dirty="0">
                <a:solidFill>
                  <a:schemeClr val="tx2">
                    <a:lumMod val="50000"/>
                  </a:schemeClr>
                </a:solidFill>
                <a:effectLst/>
                <a:latin typeface="+mj-lt"/>
                <a:ea typeface="Calibri" panose="020F0502020204030204" pitchFamily="34" charset="0"/>
              </a:rPr>
              <a:t>la entrada.</a:t>
            </a:r>
            <a:endParaRPr lang="es-CL" sz="2200" dirty="0">
              <a:solidFill>
                <a:schemeClr val="tx2">
                  <a:lumMod val="50000"/>
                </a:schemeClr>
              </a:solidFill>
              <a:effectLst/>
              <a:latin typeface="+mj-lt"/>
              <a:ea typeface="Calibri" panose="020F0502020204030204" pitchFamily="34" charset="0"/>
            </a:endParaRPr>
          </a:p>
          <a:p>
            <a:pPr>
              <a:lnSpc>
                <a:spcPct val="120000"/>
              </a:lnSpc>
            </a:pPr>
            <a:r>
              <a:rPr lang="es-ES" sz="2200" dirty="0">
                <a:solidFill>
                  <a:schemeClr val="tx2">
                    <a:lumMod val="50000"/>
                  </a:schemeClr>
                </a:solidFill>
                <a:effectLst/>
                <a:latin typeface="+mj-lt"/>
                <a:ea typeface="Calibri" panose="020F0502020204030204" pitchFamily="34" charset="0"/>
              </a:rPr>
              <a:t>Respetar las indicaciones del personal a cargo, al momento del ingreso al establecimiento.</a:t>
            </a:r>
            <a:endParaRPr lang="es-CL" sz="2200" dirty="0">
              <a:solidFill>
                <a:schemeClr val="tx2">
                  <a:lumMod val="50000"/>
                </a:schemeClr>
              </a:solidFill>
              <a:effectLst/>
              <a:latin typeface="+mj-lt"/>
              <a:ea typeface="Calibri" panose="020F0502020204030204" pitchFamily="34" charset="0"/>
            </a:endParaRPr>
          </a:p>
        </p:txBody>
      </p:sp>
    </p:spTree>
    <p:extLst>
      <p:ext uri="{BB962C8B-B14F-4D97-AF65-F5344CB8AC3E}">
        <p14:creationId xmlns:p14="http://schemas.microsoft.com/office/powerpoint/2010/main" val="932020542"/>
      </p:ext>
    </p:extLst>
  </p:cSld>
  <p:clrMapOvr>
    <a:masterClrMapping/>
  </p:clrMapOvr>
</p:sld>
</file>

<file path=ppt/theme/theme1.xml><?xml version="1.0" encoding="utf-8"?>
<a:theme xmlns:a="http://schemas.openxmlformats.org/drawingml/2006/main" name="Faceta">
  <a:themeElements>
    <a:clrScheme name="Personalizado 2">
      <a:dk1>
        <a:srgbClr val="2C3C43"/>
      </a:dk1>
      <a:lt1>
        <a:sysClr val="window" lastClr="FFFFFF"/>
      </a:lt1>
      <a:dk2>
        <a:srgbClr val="2C3C43"/>
      </a:dk2>
      <a:lt2>
        <a:srgbClr val="EBEBEB"/>
      </a:lt2>
      <a:accent1>
        <a:srgbClr val="226F50"/>
      </a:accent1>
      <a:accent2>
        <a:srgbClr val="31843C"/>
      </a:accent2>
      <a:accent3>
        <a:srgbClr val="C00000"/>
      </a:accent3>
      <a:accent4>
        <a:srgbClr val="C00000"/>
      </a:accent4>
      <a:accent5>
        <a:srgbClr val="31843C"/>
      </a:accent5>
      <a:accent6>
        <a:srgbClr val="900000"/>
      </a:accent6>
      <a:hlink>
        <a:srgbClr val="C00000"/>
      </a:hlink>
      <a:folHlink>
        <a:srgbClr val="31843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435</TotalTime>
  <Words>902</Words>
  <Application>Microsoft Office PowerPoint</Application>
  <PresentationFormat>Panorámica</PresentationFormat>
  <Paragraphs>58</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Symbol</vt:lpstr>
      <vt:lpstr>Times New Roman</vt:lpstr>
      <vt:lpstr>Trebuchet MS</vt:lpstr>
      <vt:lpstr>Wingdings 3</vt:lpstr>
      <vt:lpstr>Faceta</vt:lpstr>
      <vt:lpstr>PLAN RETORNO SEGURO  2021</vt:lpstr>
      <vt:lpstr>Objetivo General </vt:lpstr>
      <vt:lpstr>Introducción </vt:lpstr>
      <vt:lpstr>Protocolo sala de clases </vt:lpstr>
      <vt:lpstr>Protocolo para el ingreso y salida del establecimiento </vt:lpstr>
      <vt:lpstr>Protocolo para recreos </vt:lpstr>
      <vt:lpstr>Protocolo para el uso de baños </vt:lpstr>
      <vt:lpstr>Sobre el uniforme escolar </vt:lpstr>
      <vt:lpstr>Protocolo para los apoderados </vt:lpstr>
      <vt:lpstr>Protocolo de actuación ante sospecha o confirmación de casos covid 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RETORNO SEGURO  2021</dc:title>
  <dc:creator>saltairamprof02</dc:creator>
  <cp:lastModifiedBy>HpNote</cp:lastModifiedBy>
  <cp:revision>33</cp:revision>
  <dcterms:created xsi:type="dcterms:W3CDTF">2021-02-23T13:33:22Z</dcterms:created>
  <dcterms:modified xsi:type="dcterms:W3CDTF">2021-02-23T20:58:29Z</dcterms:modified>
</cp:coreProperties>
</file>